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29.02.2020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microsoft.com/office/2007/relationships/hdphoto" Target="../media/hdphoto4.wdp"/><Relationship Id="rId4" Type="http://schemas.openxmlformats.org/officeDocument/2006/relationships/image" Target="../media/image18.jpeg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err="1" smtClean="0">
                <a:solidFill>
                  <a:srgbClr val="FF0066"/>
                </a:solidFill>
              </a:rPr>
              <a:t>Укучылар</a:t>
            </a:r>
            <a:r>
              <a:rPr lang="ru-RU" sz="6600" dirty="0" smtClean="0">
                <a:solidFill>
                  <a:srgbClr val="FF0066"/>
                </a:solidFill>
              </a:rPr>
              <a:t>  </a:t>
            </a:r>
            <a:r>
              <a:rPr lang="tt-RU" sz="6600" dirty="0" smtClean="0">
                <a:solidFill>
                  <a:srgbClr val="FF0066"/>
                </a:solidFill>
              </a:rPr>
              <a:t>үзидарәсе</a:t>
            </a:r>
            <a:endParaRPr lang="ru-RU" sz="6600" dirty="0">
              <a:solidFill>
                <a:srgbClr val="FF006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3857628"/>
            <a:ext cx="8643998" cy="1714512"/>
          </a:xfrm>
        </p:spPr>
        <p:txBody>
          <a:bodyPr>
            <a:normAutofit/>
          </a:bodyPr>
          <a:lstStyle/>
          <a:p>
            <a:pPr algn="ctr"/>
            <a:r>
              <a:rPr lang="tt-RU" sz="3200" dirty="0" smtClean="0">
                <a:solidFill>
                  <a:srgbClr val="FFFF00"/>
                </a:solidFill>
              </a:rPr>
              <a:t>Татарстан  Республикасы Яңа Чишмә районы</a:t>
            </a:r>
          </a:p>
          <a:p>
            <a:pPr algn="ctr"/>
            <a:r>
              <a:rPr lang="tt-RU" sz="3000" dirty="0" smtClean="0">
                <a:solidFill>
                  <a:srgbClr val="FFFF00"/>
                </a:solidFill>
              </a:rPr>
              <a:t>  “Шахмай  урта  гомуми  белем   мәктәбе”</a:t>
            </a:r>
            <a:endParaRPr lang="ru-RU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371" y="1124744"/>
            <a:ext cx="6973686" cy="5319417"/>
          </a:xfrm>
        </p:spPr>
      </p:pic>
    </p:spTree>
    <p:extLst>
      <p:ext uri="{BB962C8B-B14F-4D97-AF65-F5344CB8AC3E}">
        <p14:creationId xmlns:p14="http://schemas.microsoft.com/office/powerpoint/2010/main" val="3975293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85860"/>
          </a:xfrm>
        </p:spPr>
        <p:txBody>
          <a:bodyPr>
            <a:normAutofit/>
          </a:bodyPr>
          <a:lstStyle/>
          <a:p>
            <a:pPr algn="ctr"/>
            <a:r>
              <a:rPr lang="tt-RU" sz="3600" b="1" dirty="0" smtClean="0">
                <a:solidFill>
                  <a:srgbClr val="FF0000"/>
                </a:solidFill>
              </a:rPr>
              <a:t>Укучылар  үзидарәсенең  структурасы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85860"/>
            <a:ext cx="7929618" cy="5038740"/>
          </a:xfrm>
        </p:spPr>
        <p:txBody>
          <a:bodyPr/>
          <a:lstStyle/>
          <a:p>
            <a:pPr algn="just"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1. Үзидарәнең  югары 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органы -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Укучыларның  мәктәпкүләм  конферен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циясе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үзидарәнең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структурасы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раслана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мөһим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карарлар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кабул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ителә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2. Мәктәп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идарәсе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– һәр  класстан (8-11)  2 шәр  делегат  тәк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ъ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дим  итү  юлы  белән  формалаша. Ул  агымдагы  хокук  һәм  бурычларны  тормышка  ашыру  белән  шөгыл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ләнә.</a:t>
            </a:r>
          </a:p>
          <a:p>
            <a:pPr algn="just"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3. Идарә  белән  1  елга  сайлап  куелган  председател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җитәкчелек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 итә.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71570"/>
          </a:xfrm>
        </p:spPr>
        <p:txBody>
          <a:bodyPr/>
          <a:lstStyle/>
          <a:p>
            <a:pPr algn="ctr"/>
            <a:r>
              <a:rPr lang="tt-RU" b="1" dirty="0" smtClean="0">
                <a:solidFill>
                  <a:srgbClr val="00B0F0"/>
                </a:solidFill>
              </a:rPr>
              <a:t>Мәктәп  хөкүмәте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428736"/>
            <a:ext cx="7758138" cy="4895864"/>
          </a:xfrm>
        </p:spPr>
        <p:txBody>
          <a:bodyPr/>
          <a:lstStyle/>
          <a:p>
            <a:pPr marL="514350" indent="-514350">
              <a:buNone/>
            </a:pPr>
            <a:r>
              <a:rPr lang="tt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tt-RU" sz="36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7 бүлекне  берләштерә:                                              </a:t>
            </a:r>
          </a:p>
          <a:p>
            <a:pPr marL="514350" indent="-514350"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1. Мәгариф  бүлеге</a:t>
            </a:r>
          </a:p>
          <a:p>
            <a:pPr marL="514350" indent="-514350"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2. Хезмәт  бүлеге</a:t>
            </a:r>
          </a:p>
          <a:p>
            <a:pPr marL="514350" indent="-514350"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3. Спорт  бүлеге</a:t>
            </a:r>
          </a:p>
          <a:p>
            <a:pPr marL="514350" indent="-514350"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 4 Экология  бүлеге</a:t>
            </a:r>
          </a:p>
          <a:p>
            <a:pPr marL="514350" indent="-514350"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 5. Мәдәният  бүлеге</a:t>
            </a:r>
          </a:p>
          <a:p>
            <a:pPr marL="514350" indent="-514350"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 6. Шәфкат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лелек  бүлеге</a:t>
            </a:r>
          </a:p>
          <a:p>
            <a:pPr marL="514350" indent="-514350"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 7. Мәг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ъ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лүмати  бүлек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15370" cy="1000132"/>
          </a:xfrm>
        </p:spPr>
        <p:txBody>
          <a:bodyPr/>
          <a:lstStyle/>
          <a:p>
            <a:pPr algn="ctr"/>
            <a:r>
              <a:rPr lang="tt-RU" b="1" dirty="0" smtClean="0">
                <a:solidFill>
                  <a:srgbClr val="FF0000"/>
                </a:solidFill>
              </a:rPr>
              <a:t>Мәгариф  бүлеге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pPr>
              <a:buNone/>
            </a:pPr>
            <a:r>
              <a:rPr lang="tt-RU" dirty="0" smtClean="0"/>
              <a:t>   Фән  атналыклары,  кызыклы  очрашулар, интеллектуал</a:t>
            </a:r>
            <a:r>
              <a:rPr lang="ru-RU" dirty="0" err="1" smtClean="0"/>
              <a:t>ь</a:t>
            </a:r>
            <a:r>
              <a:rPr lang="tt-RU" dirty="0" smtClean="0"/>
              <a:t>  уеннар  оештыра, көндәлекләр  һәм  китаплар  торышын  тикшерә, укучыларның  мәктәп  формасыннан  йөрүен  тәэмин  итә.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317979"/>
            <a:ext cx="4104117" cy="30780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84984"/>
            <a:ext cx="4192105" cy="3144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/>
          <a:lstStyle/>
          <a:p>
            <a:pPr algn="ctr"/>
            <a:r>
              <a:rPr lang="tt-RU" b="1" dirty="0" smtClean="0">
                <a:solidFill>
                  <a:srgbClr val="FF0000"/>
                </a:solidFill>
              </a:rPr>
              <a:t>Хезмәт  бүлеге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/>
          <a:lstStyle/>
          <a:p>
            <a:pPr algn="just">
              <a:buNone/>
            </a:pPr>
            <a:r>
              <a:rPr lang="tt-RU" dirty="0" smtClean="0"/>
              <a:t>   Мәктәп  бакчасында  сезонлы  эшләр  башкару, территорияне   тәртиптә  тоту, төрле  эшләнмәләрдән  күргәзмәләр  оештыру.</a:t>
            </a:r>
            <a:endParaRPr lang="ru-RU" dirty="0"/>
          </a:p>
        </p:txBody>
      </p:sp>
      <p:pic>
        <p:nvPicPr>
          <p:cNvPr id="4" name="Picture 3" descr="E:\фото-су\20150909_1019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13554" y="-3894832"/>
            <a:ext cx="3240000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3212976"/>
            <a:ext cx="3625217" cy="27189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78533"/>
            <a:ext cx="3784222" cy="2846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71546"/>
          </a:xfrm>
        </p:spPr>
        <p:txBody>
          <a:bodyPr>
            <a:normAutofit/>
          </a:bodyPr>
          <a:lstStyle/>
          <a:p>
            <a:pPr algn="ctr"/>
            <a:r>
              <a:rPr lang="tt-RU" b="1" dirty="0" smtClean="0">
                <a:solidFill>
                  <a:srgbClr val="FF0000"/>
                </a:solidFill>
              </a:rPr>
              <a:t>Спорт  бүлеге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253054"/>
          </a:xfrm>
        </p:spPr>
        <p:txBody>
          <a:bodyPr/>
          <a:lstStyle/>
          <a:p>
            <a:pPr>
              <a:buNone/>
            </a:pPr>
            <a:r>
              <a:rPr lang="tt-RU" dirty="0" smtClean="0"/>
              <a:t>    Спорт  түгәрәкләренең  эшчәнлеген, ярышлар, уеннар, “Сәламәтлек  көне”  оештыруны  тәэмин  итә.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87547"/>
            <a:ext cx="3494686" cy="21022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64" y="4286602"/>
            <a:ext cx="3375232" cy="2545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195" y="4203596"/>
            <a:ext cx="3240360" cy="24302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92" y="2079142"/>
            <a:ext cx="3231215" cy="2418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tt-RU" b="1" dirty="0" smtClean="0">
                <a:solidFill>
                  <a:srgbClr val="FF0000"/>
                </a:solidFill>
              </a:rPr>
              <a:t>Экология  бүлеге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pPr>
              <a:buNone/>
            </a:pPr>
            <a:r>
              <a:rPr lang="tt-RU" dirty="0" smtClean="0"/>
              <a:t>  Тирә – юн</a:t>
            </a:r>
            <a:r>
              <a:rPr lang="ru-RU" dirty="0" err="1" smtClean="0"/>
              <a:t>ьне</a:t>
            </a:r>
            <a:r>
              <a:rPr lang="tt-RU" dirty="0" smtClean="0"/>
              <a:t>  чистарту, “Экологик  уен”  һәм  “Кошлар  көне”  уздыру, җимлекләр,  кош  оялары  куюны  контрол</a:t>
            </a:r>
            <a:r>
              <a:rPr lang="ru-RU" dirty="0" err="1" smtClean="0"/>
              <a:t>ь</a:t>
            </a:r>
            <a:r>
              <a:rPr lang="tt-RU" dirty="0" smtClean="0"/>
              <a:t>дә  тота.</a:t>
            </a:r>
            <a:endParaRPr lang="ru-RU" dirty="0"/>
          </a:p>
        </p:txBody>
      </p:sp>
      <p:pic>
        <p:nvPicPr>
          <p:cNvPr id="6146" name="Picture 2" descr="C:\Users\Ильфат\Desktop\фотоаппарат\IMG_2938.JPG"/>
          <p:cNvPicPr>
            <a:picLocks noChangeAspect="1" noChangeArrowheads="1"/>
          </p:cNvPicPr>
          <p:nvPr/>
        </p:nvPicPr>
        <p:blipFill>
          <a:blip r:embed="rId2" cstate="print"/>
          <a:srcRect t="8820"/>
          <a:stretch>
            <a:fillRect/>
          </a:stretch>
        </p:blipFill>
        <p:spPr bwMode="auto">
          <a:xfrm>
            <a:off x="107504" y="2767974"/>
            <a:ext cx="2888786" cy="2039077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4700131"/>
            <a:ext cx="2620707" cy="19655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29" y="2348880"/>
            <a:ext cx="2718603" cy="2038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768980"/>
            <a:ext cx="2688289" cy="20162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29" y="4497676"/>
            <a:ext cx="2958989" cy="2217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859216" cy="996720"/>
          </a:xfrm>
        </p:spPr>
        <p:txBody>
          <a:bodyPr>
            <a:normAutofit/>
          </a:bodyPr>
          <a:lstStyle/>
          <a:p>
            <a:pPr algn="ctr"/>
            <a:r>
              <a:rPr lang="tt-RU" b="1" dirty="0" smtClean="0">
                <a:solidFill>
                  <a:srgbClr val="FF0000"/>
                </a:solidFill>
              </a:rPr>
              <a:t>Мәдәният  бүлеге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pPr>
              <a:buNone/>
            </a:pPr>
            <a:r>
              <a:rPr lang="tt-RU" dirty="0" smtClean="0"/>
              <a:t>  Кон</a:t>
            </a:r>
            <a:r>
              <a:rPr lang="ru-RU" dirty="0" err="1" smtClean="0"/>
              <a:t>цертлар</a:t>
            </a:r>
            <a:r>
              <a:rPr lang="ru-RU" dirty="0" smtClean="0"/>
              <a:t>, б</a:t>
            </a:r>
            <a:r>
              <a:rPr lang="tt-RU" dirty="0" smtClean="0"/>
              <a:t>әйрәмнәр</a:t>
            </a:r>
            <a:r>
              <a:rPr lang="ru-RU" dirty="0" smtClean="0"/>
              <a:t>, </a:t>
            </a:r>
            <a:r>
              <a:rPr lang="ru-RU" dirty="0" err="1" smtClean="0"/>
              <a:t>конкурслар</a:t>
            </a:r>
            <a:r>
              <a:rPr lang="ru-RU" dirty="0" smtClean="0"/>
              <a:t>, </a:t>
            </a:r>
            <a:r>
              <a:rPr lang="ru-RU" dirty="0" err="1" smtClean="0"/>
              <a:t>бәйгеләр, очрашулар</a:t>
            </a:r>
            <a:r>
              <a:rPr lang="ru-RU" dirty="0" smtClean="0"/>
              <a:t>, </a:t>
            </a:r>
            <a:r>
              <a:rPr lang="ru-RU" dirty="0" err="1" smtClean="0"/>
              <a:t>кичәләр  оештыру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470544"/>
            <a:ext cx="3493342" cy="21014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853" r="12998"/>
          <a:stretch/>
        </p:blipFill>
        <p:spPr>
          <a:xfrm>
            <a:off x="868577" y="2489383"/>
            <a:ext cx="4081226" cy="19070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683036"/>
            <a:ext cx="3384376" cy="20359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273" y="4620084"/>
            <a:ext cx="2945687" cy="22092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3" t="7469" r="10566" b="6085"/>
          <a:stretch/>
        </p:blipFill>
        <p:spPr>
          <a:xfrm>
            <a:off x="7690635" y="404664"/>
            <a:ext cx="1328190" cy="1409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tt-RU" b="1" dirty="0" smtClean="0">
                <a:solidFill>
                  <a:srgbClr val="FF0000"/>
                </a:solidFill>
              </a:rPr>
              <a:t>Шәфкат</a:t>
            </a:r>
            <a:r>
              <a:rPr lang="ru-RU" b="1" dirty="0" err="1" smtClean="0">
                <a:solidFill>
                  <a:srgbClr val="FF0000"/>
                </a:solidFill>
              </a:rPr>
              <a:t>ь</a:t>
            </a:r>
            <a:r>
              <a:rPr lang="tt-RU" b="1" dirty="0" smtClean="0">
                <a:solidFill>
                  <a:srgbClr val="FF0000"/>
                </a:solidFill>
              </a:rPr>
              <a:t>лелек  бүлеге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895864"/>
          </a:xfrm>
        </p:spPr>
        <p:txBody>
          <a:bodyPr/>
          <a:lstStyle/>
          <a:p>
            <a:pPr>
              <a:buNone/>
            </a:pPr>
            <a:r>
              <a:rPr lang="tt-RU" dirty="0" smtClean="0"/>
              <a:t>  Кечкенәләргә  ярдәм  итү, ярдәмгә  мохтаҗларга</a:t>
            </a:r>
          </a:p>
          <a:p>
            <a:pPr>
              <a:buNone/>
            </a:pPr>
            <a:r>
              <a:rPr lang="tt-RU" dirty="0" smtClean="0"/>
              <a:t>  (өлкәннәр,  мөмкинлекләре  чикләнгән  кешеләр,  сугыш  ветераннары) булышу, Бөек  Ватан  сугышында  һәлак  булган  авылдашлар  истәлегенә  куелган  һәйкәлгә  шефлык  итү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37462"/>
            <a:ext cx="3275256" cy="24564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231656"/>
            <a:ext cx="2703533" cy="16263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399" y="3167946"/>
            <a:ext cx="3336978" cy="24989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209967"/>
            <a:ext cx="1731726" cy="2304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346" y="5190000"/>
            <a:ext cx="2526054" cy="1640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tt-RU" b="1" dirty="0" smtClean="0">
                <a:solidFill>
                  <a:srgbClr val="FF0000"/>
                </a:solidFill>
              </a:rPr>
              <a:t>Мәг</a:t>
            </a:r>
            <a:r>
              <a:rPr lang="ru-RU" b="1" dirty="0" err="1" smtClean="0">
                <a:solidFill>
                  <a:srgbClr val="FF0000"/>
                </a:solidFill>
              </a:rPr>
              <a:t>ъл</a:t>
            </a:r>
            <a:r>
              <a:rPr lang="tt-RU" b="1" dirty="0" smtClean="0">
                <a:solidFill>
                  <a:srgbClr val="FF0000"/>
                </a:solidFill>
              </a:rPr>
              <a:t>үмати  бүлек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pPr>
              <a:buNone/>
            </a:pPr>
            <a:r>
              <a:rPr lang="tt-RU" dirty="0" smtClean="0"/>
              <a:t>  Сайтка  мәг</a:t>
            </a:r>
            <a:r>
              <a:rPr lang="ru-RU" dirty="0" err="1" smtClean="0"/>
              <a:t>ъ</a:t>
            </a:r>
            <a:r>
              <a:rPr lang="tt-RU" dirty="0" smtClean="0"/>
              <a:t>лүматлар  туплау, бүклетлар  әзерләү, стенгазеталар  чыгару, халыкка  мәг</a:t>
            </a:r>
            <a:r>
              <a:rPr lang="ru-RU" dirty="0" err="1" smtClean="0"/>
              <a:t>ъ</a:t>
            </a:r>
            <a:r>
              <a:rPr lang="tt-RU" dirty="0" smtClean="0"/>
              <a:t>лүмат  бирү.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78" y="2511602"/>
            <a:ext cx="3296513" cy="24723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616" y="2852936"/>
            <a:ext cx="3456384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937" y="2996952"/>
            <a:ext cx="257175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415</TotalTime>
  <Words>300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Укучылар  үзидарәсе</vt:lpstr>
      <vt:lpstr>Презентация PowerPoint</vt:lpstr>
      <vt:lpstr>Укучылар  үзидарәсенең  структурасы</vt:lpstr>
      <vt:lpstr>Мәктәп  хөкүмәте</vt:lpstr>
      <vt:lpstr>Мәгариф  бүлеге</vt:lpstr>
      <vt:lpstr>Хезмәт  бүлеге</vt:lpstr>
      <vt:lpstr>Спорт  бүлеге</vt:lpstr>
      <vt:lpstr>Экология  бүлеге</vt:lpstr>
      <vt:lpstr>Мәдәният  бүлеге</vt:lpstr>
      <vt:lpstr>Шәфкатьлелек  бүлеге</vt:lpstr>
      <vt:lpstr>Мәгълүмати  бүлек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Ильфат</dc:creator>
  <cp:lastModifiedBy>Раис</cp:lastModifiedBy>
  <cp:revision>47</cp:revision>
  <dcterms:created xsi:type="dcterms:W3CDTF">2015-11-24T20:53:36Z</dcterms:created>
  <dcterms:modified xsi:type="dcterms:W3CDTF">2020-02-29T06:44:57Z</dcterms:modified>
</cp:coreProperties>
</file>